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30201-23AC-4FAE-B990-528946E0023E}" type="datetimeFigureOut">
              <a:rPr lang="it-IT" smtClean="0"/>
              <a:t>24/03/2022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B1A9AC-4B1C-411B-A57B-766437972E5A}" type="slidenum">
              <a:rPr lang="it-IT" smtClean="0"/>
              <a:t>‹N›</a:t>
            </a:fld>
            <a:endParaRPr lang="it-IT"/>
          </a:p>
        </p:txBody>
      </p:sp>
    </p:spTree>
    <p:extLst>
      <p:ext uri="{BB962C8B-B14F-4D97-AF65-F5344CB8AC3E}">
        <p14:creationId xmlns:p14="http://schemas.microsoft.com/office/powerpoint/2010/main" val="342475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8B1A9AC-4B1C-411B-A57B-766437972E5A}" type="slidenum">
              <a:rPr lang="it-IT" smtClean="0"/>
              <a:t>1</a:t>
            </a:fld>
            <a:endParaRPr lang="it-IT"/>
          </a:p>
        </p:txBody>
      </p:sp>
    </p:spTree>
    <p:extLst>
      <p:ext uri="{BB962C8B-B14F-4D97-AF65-F5344CB8AC3E}">
        <p14:creationId xmlns:p14="http://schemas.microsoft.com/office/powerpoint/2010/main" val="294245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E4043FF-A364-4637-BD7E-EA74709AFF1B}" type="datetimeFigureOut">
              <a:rPr lang="it-IT" smtClean="0"/>
              <a:t>24/03/2022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7D0575-0A78-4450-BA69-E3056E53718F}"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E4043FF-A364-4637-BD7E-EA74709AFF1B}" type="datetimeFigureOut">
              <a:rPr lang="it-IT" smtClean="0"/>
              <a:t>24/03/2022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7D0575-0A78-4450-BA69-E3056E53718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E4043FF-A364-4637-BD7E-EA74709AFF1B}" type="datetimeFigureOut">
              <a:rPr lang="it-IT" smtClean="0"/>
              <a:t>24/03/2022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7D0575-0A78-4450-BA69-E3056E53718F}" type="slidenum">
              <a:rPr lang="it-IT" smtClean="0"/>
              <a:t>‹N›</a:t>
            </a:fld>
            <a:endParaRPr lang="it-IT"/>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E4043FF-A364-4637-BD7E-EA74709AFF1B}" type="datetimeFigureOut">
              <a:rPr lang="it-IT" smtClean="0"/>
              <a:t>24/03/2022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7D0575-0A78-4450-BA69-E3056E53718F}" type="slidenum">
              <a:rPr lang="it-IT" smtClean="0"/>
              <a:t>‹N›</a:t>
            </a:fld>
            <a:endParaRPr lang="it-IT"/>
          </a:p>
        </p:txBody>
      </p:sp>
      <p:sp>
        <p:nvSpPr>
          <p:cNvPr id="7" name="Title 6"/>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E4043FF-A364-4637-BD7E-EA74709AFF1B}" type="datetimeFigureOut">
              <a:rPr lang="it-IT" smtClean="0"/>
              <a:t>24/03/2022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7D0575-0A78-4450-BA69-E3056E53718F}"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4E4043FF-A364-4637-BD7E-EA74709AFF1B}" type="datetimeFigureOut">
              <a:rPr lang="it-IT" smtClean="0"/>
              <a:t>24/03/2022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87D0575-0A78-4450-BA69-E3056E53718F}" type="slidenum">
              <a:rPr lang="it-IT" smtClean="0"/>
              <a:t>‹N›</a:t>
            </a:fld>
            <a:endParaRPr lang="it-IT"/>
          </a:p>
        </p:txBody>
      </p:sp>
      <p:sp>
        <p:nvSpPr>
          <p:cNvPr id="9" name="Content Placeholder 8"/>
          <p:cNvSpPr>
            <a:spLocks noGrp="1"/>
          </p:cNvSpPr>
          <p:nvPr>
            <p:ph sz="quarter" idx="13"/>
          </p:nvPr>
        </p:nvSpPr>
        <p:spPr>
          <a:xfrm>
            <a:off x="676655"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E4043FF-A364-4637-BD7E-EA74709AFF1B}" type="datetimeFigureOut">
              <a:rPr lang="it-IT" smtClean="0"/>
              <a:t>24/03/2022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87D0575-0A78-4450-BA69-E3056E53718F}"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4E4043FF-A364-4637-BD7E-EA74709AFF1B}" type="datetimeFigureOut">
              <a:rPr lang="it-IT" smtClean="0"/>
              <a:t>24/03/2022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87D0575-0A78-4450-BA69-E3056E53718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E4043FF-A364-4637-BD7E-EA74709AFF1B}" type="datetimeFigureOut">
              <a:rPr lang="it-IT" smtClean="0"/>
              <a:t>24/03/2022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87D0575-0A78-4450-BA69-E3056E53718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E4043FF-A364-4637-BD7E-EA74709AFF1B}" type="datetimeFigureOut">
              <a:rPr lang="it-IT" smtClean="0"/>
              <a:t>24/03/2022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87D0575-0A78-4450-BA69-E3056E53718F}" type="slidenum">
              <a:rPr lang="it-IT" smtClean="0"/>
              <a:t>‹N›</a:t>
            </a:fld>
            <a:endParaRPr lang="it-IT"/>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E4043FF-A364-4637-BD7E-EA74709AFF1B}" type="datetimeFigureOut">
              <a:rPr lang="it-IT" smtClean="0"/>
              <a:t>24/03/2022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87D0575-0A78-4450-BA69-E3056E53718F}" type="slidenum">
              <a:rPr lang="it-IT" smtClean="0"/>
              <a:t>‹N›</a:t>
            </a:fld>
            <a:endParaRPr lang="it-IT"/>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E4043FF-A364-4637-BD7E-EA74709AFF1B}" type="datetimeFigureOut">
              <a:rPr lang="it-IT" smtClean="0"/>
              <a:t>24/03/2022</a:t>
            </a:fld>
            <a:endParaRPr lang="it-I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t-I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87D0575-0A78-4450-BA69-E3056E53718F}" type="slidenum">
              <a:rPr lang="it-IT" smtClean="0"/>
              <a:t>‹N›</a:t>
            </a:fld>
            <a:endParaRPr lang="it-I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2roBLpfJCGA" TargetMode="External"/><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808" y="2852936"/>
            <a:ext cx="2016224" cy="12550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Segnaposto contenuto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87824" y="2820069"/>
            <a:ext cx="2151896" cy="14010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852936"/>
            <a:ext cx="2016224" cy="13681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itolo 3"/>
          <p:cNvSpPr>
            <a:spLocks noGrp="1"/>
          </p:cNvSpPr>
          <p:nvPr>
            <p:ph type="title"/>
          </p:nvPr>
        </p:nvSpPr>
        <p:spPr/>
        <p:txBody>
          <a:bodyPr>
            <a:noAutofit/>
          </a:bodyPr>
          <a:lstStyle/>
          <a:p>
            <a:r>
              <a:rPr lang="it-IT" sz="1800" b="1" dirty="0" smtClean="0">
                <a:latin typeface="Arial Black" panose="020B0A04020102020204" pitchFamily="34" charset="0"/>
              </a:rPr>
              <a:t>Erasmus+ KA 122  </a:t>
            </a:r>
            <a:r>
              <a:rPr lang="it-IT" sz="1800" b="1" dirty="0" err="1" smtClean="0">
                <a:latin typeface="Arial Black" panose="020B0A04020102020204" pitchFamily="34" charset="0"/>
              </a:rPr>
              <a:t>Seasonal@Glocal</a:t>
            </a:r>
            <a:r>
              <a:rPr lang="it-IT" sz="1800" b="1" dirty="0" smtClean="0">
                <a:latin typeface="Arial Black" panose="020B0A04020102020204" pitchFamily="34" charset="0"/>
              </a:rPr>
              <a:t>                                                                                                    Mobilità per l'apprendimento individuale                                                                                   FINANZIATO DALLA COMUNITA' EUROPEA </a:t>
            </a:r>
            <a:br>
              <a:rPr lang="it-IT" sz="1800" b="1" dirty="0" smtClean="0">
                <a:latin typeface="Arial Black" panose="020B0A04020102020204" pitchFamily="34" charset="0"/>
              </a:rPr>
            </a:br>
            <a:r>
              <a:rPr lang="it-IT" sz="1800" b="1" dirty="0" smtClean="0">
                <a:latin typeface="Arial Black" panose="020B0A04020102020204" pitchFamily="34" charset="0"/>
              </a:rPr>
              <a:t>CODICE PROGETTO: 2021-1-IT02-KA122-SCH-000013562</a:t>
            </a:r>
            <a:endParaRPr lang="it-IT" sz="1800" b="1" dirty="0">
              <a:latin typeface="Arial Black" panose="020B0A04020102020204" pitchFamily="34" charset="0"/>
            </a:endParaRPr>
          </a:p>
        </p:txBody>
      </p:sp>
      <p:sp>
        <p:nvSpPr>
          <p:cNvPr id="2" name="CasellaDiTesto 1"/>
          <p:cNvSpPr txBox="1"/>
          <p:nvPr/>
        </p:nvSpPr>
        <p:spPr>
          <a:xfrm>
            <a:off x="1331640" y="5301208"/>
            <a:ext cx="6264696" cy="1077218"/>
          </a:xfrm>
          <a:prstGeom prst="rect">
            <a:avLst/>
          </a:prstGeom>
          <a:noFill/>
        </p:spPr>
        <p:txBody>
          <a:bodyPr wrap="square" rtlCol="0">
            <a:spAutoFit/>
          </a:bodyPr>
          <a:lstStyle/>
          <a:p>
            <a:pPr algn="ctr"/>
            <a:r>
              <a:rPr lang="it-IT" sz="3200" b="1" i="1" dirty="0" smtClean="0"/>
              <a:t>Italia, Portogallo, Repubblica Ceca</a:t>
            </a:r>
          </a:p>
          <a:p>
            <a:pPr algn="ctr"/>
            <a:r>
              <a:rPr lang="it-IT" sz="3200" b="1" i="1" dirty="0" smtClean="0"/>
              <a:t>Gli inni nazionali</a:t>
            </a:r>
            <a:endParaRPr lang="it-IT" sz="3200" b="1" i="1" dirty="0"/>
          </a:p>
        </p:txBody>
      </p:sp>
      <p:sp>
        <p:nvSpPr>
          <p:cNvPr id="3" name="CasellaDiTesto 2"/>
          <p:cNvSpPr txBox="1"/>
          <p:nvPr/>
        </p:nvSpPr>
        <p:spPr>
          <a:xfrm>
            <a:off x="683568" y="6378426"/>
            <a:ext cx="7776864" cy="307777"/>
          </a:xfrm>
          <a:prstGeom prst="rect">
            <a:avLst/>
          </a:prstGeom>
          <a:noFill/>
        </p:spPr>
        <p:txBody>
          <a:bodyPr wrap="square" rtlCol="0">
            <a:spAutoFit/>
          </a:bodyPr>
          <a:lstStyle/>
          <a:p>
            <a:pPr algn="ctr"/>
            <a:r>
              <a:rPr lang="it-IT" sz="1400" dirty="0" smtClean="0"/>
              <a:t>a cura dei docenti di Strumento Musicale e di Musica</a:t>
            </a:r>
            <a:endParaRPr lang="it-IT" sz="1400" dirty="0"/>
          </a:p>
        </p:txBody>
      </p:sp>
    </p:spTree>
    <p:extLst>
      <p:ext uri="{BB962C8B-B14F-4D97-AF65-F5344CB8AC3E}">
        <p14:creationId xmlns:p14="http://schemas.microsoft.com/office/powerpoint/2010/main" val="3651687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3635896" y="3140968"/>
            <a:ext cx="5266928" cy="360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Segnaposto contenuto 8"/>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bright="59000"/>
                    </a14:imgEffect>
                  </a14:imgLayer>
                </a14:imgProps>
              </a:ext>
              <a:ext uri="{28A0092B-C50C-407E-A947-70E740481C1C}">
                <a14:useLocalDpi xmlns:a14="http://schemas.microsoft.com/office/drawing/2010/main" val="0"/>
              </a:ext>
            </a:extLst>
          </a:blip>
          <a:stretch>
            <a:fillRect/>
          </a:stretch>
        </p:blipFill>
        <p:spPr>
          <a:xfrm>
            <a:off x="107504" y="1988840"/>
            <a:ext cx="3744416" cy="2577511"/>
          </a:xfrm>
        </p:spPr>
      </p:pic>
      <p:sp>
        <p:nvSpPr>
          <p:cNvPr id="3" name="Titolo 2"/>
          <p:cNvSpPr>
            <a:spLocks noGrp="1"/>
          </p:cNvSpPr>
          <p:nvPr>
            <p:ph type="title"/>
          </p:nvPr>
        </p:nvSpPr>
        <p:spPr>
          <a:xfrm>
            <a:off x="457200" y="338328"/>
            <a:ext cx="8229600" cy="1146456"/>
          </a:xfrm>
        </p:spPr>
        <p:txBody>
          <a:bodyPr/>
          <a:lstStyle/>
          <a:p>
            <a:r>
              <a:rPr lang="it-IT" dirty="0"/>
              <a:t>Il Canto degli Italiani</a:t>
            </a:r>
          </a:p>
        </p:txBody>
      </p:sp>
      <p:sp>
        <p:nvSpPr>
          <p:cNvPr id="6" name="CasellaDiTesto 5"/>
          <p:cNvSpPr txBox="1"/>
          <p:nvPr/>
        </p:nvSpPr>
        <p:spPr>
          <a:xfrm>
            <a:off x="323528" y="2276872"/>
            <a:ext cx="8579296" cy="4093428"/>
          </a:xfrm>
          <a:prstGeom prst="rect">
            <a:avLst/>
          </a:prstGeom>
          <a:noFill/>
        </p:spPr>
        <p:txBody>
          <a:bodyPr wrap="square" rtlCol="0">
            <a:spAutoFit/>
          </a:bodyPr>
          <a:lstStyle/>
          <a:p>
            <a:r>
              <a:rPr lang="it-IT" sz="2000" b="1" dirty="0"/>
              <a:t>Il Canto degli </a:t>
            </a:r>
            <a:r>
              <a:rPr lang="it-IT" sz="2000" b="1" dirty="0" smtClean="0"/>
              <a:t>Italiani </a:t>
            </a:r>
            <a:r>
              <a:rPr lang="it-IT" sz="2000" b="1" dirty="0"/>
              <a:t>conosciuto anche come Fratelli d'Italia, Inno di Mameli, Canto </a:t>
            </a:r>
            <a:r>
              <a:rPr lang="it-IT" sz="2000" b="1" dirty="0" smtClean="0"/>
              <a:t>nazionale </a:t>
            </a:r>
            <a:r>
              <a:rPr lang="it-IT" sz="2000" b="1" dirty="0"/>
              <a:t>o Inno d'Italia, è un canto risorgimentale scritto da Goffredo Mameli e musicato da Michele Novaro nel 1847, inno nazionale della Repubblica </a:t>
            </a:r>
            <a:r>
              <a:rPr lang="it-IT" sz="2000" b="1" dirty="0" smtClean="0"/>
              <a:t>Italiana.</a:t>
            </a:r>
          </a:p>
          <a:p>
            <a:r>
              <a:rPr lang="it-IT" sz="2000" b="1" dirty="0"/>
              <a:t>Per legge, è prescritto l'insegnamento dell'inno nelle scuole. Ecco un modo simpatico per impararlo per intero (come molto raramente lo si ascolta), eseguito dal Piccolo coro dell'Antoniano </a:t>
            </a:r>
            <a:r>
              <a:rPr lang="it-IT" sz="2000" b="1" dirty="0">
                <a:hlinkClick r:id="rId6"/>
              </a:rPr>
              <a:t>https://</a:t>
            </a:r>
            <a:r>
              <a:rPr lang="it-IT" sz="2000" b="1" dirty="0" smtClean="0">
                <a:hlinkClick r:id="rId6"/>
              </a:rPr>
              <a:t>www.youtube.com/watch?v=2roBLpfJCGA</a:t>
            </a:r>
            <a:r>
              <a:rPr lang="it-IT" sz="2000" b="1" dirty="0" smtClean="0"/>
              <a:t> </a:t>
            </a:r>
            <a:endParaRPr lang="it-IT" sz="2000" b="1" dirty="0"/>
          </a:p>
          <a:p>
            <a:endParaRPr lang="it-IT" sz="2000" b="1" dirty="0"/>
          </a:p>
          <a:p>
            <a:r>
              <a:rPr lang="it-IT" sz="2000" b="1" dirty="0"/>
              <a:t>Una curiosità: qualche anno fa fece molto scalpore un altro coro di bambini che, durante la cerimonia di apertura di Expo 2015, cambiò il finale del ritornello dell'inno di Mameli: la strofa, da “siam pronti alla morte”, divenne "siam pronti alla vita, l'Italia chiamò".</a:t>
            </a:r>
          </a:p>
        </p:txBody>
      </p:sp>
    </p:spTree>
    <p:extLst>
      <p:ext uri="{BB962C8B-B14F-4D97-AF65-F5344CB8AC3E}">
        <p14:creationId xmlns:p14="http://schemas.microsoft.com/office/powerpoint/2010/main" val="89156450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5936" y="3861048"/>
            <a:ext cx="4752528" cy="28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Utente\Desktop\bandiera-portogallo.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66000" contrast="40000"/>
                    </a14:imgEffect>
                  </a14:imgLayer>
                </a14:imgProps>
              </a:ext>
              <a:ext uri="{28A0092B-C50C-407E-A947-70E740481C1C}">
                <a14:useLocalDpi xmlns:a14="http://schemas.microsoft.com/office/drawing/2010/main" val="0"/>
              </a:ext>
            </a:extLst>
          </a:blip>
          <a:srcRect/>
          <a:stretch>
            <a:fillRect/>
          </a:stretch>
        </p:blipFill>
        <p:spPr bwMode="auto">
          <a:xfrm>
            <a:off x="26043" y="3861048"/>
            <a:ext cx="3960440"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p:txBody>
          <a:bodyPr/>
          <a:lstStyle/>
          <a:p>
            <a:r>
              <a:rPr lang="it-IT" dirty="0"/>
              <a:t>A </a:t>
            </a:r>
            <a:r>
              <a:rPr lang="it-IT" dirty="0" err="1"/>
              <a:t>Portuguesa</a:t>
            </a:r>
            <a:endParaRPr lang="it-IT" dirty="0"/>
          </a:p>
        </p:txBody>
      </p:sp>
      <p:sp>
        <p:nvSpPr>
          <p:cNvPr id="4" name="CasellaDiTesto 3"/>
          <p:cNvSpPr txBox="1"/>
          <p:nvPr/>
        </p:nvSpPr>
        <p:spPr>
          <a:xfrm>
            <a:off x="179512" y="2060848"/>
            <a:ext cx="8640960" cy="1938992"/>
          </a:xfrm>
          <a:prstGeom prst="rect">
            <a:avLst/>
          </a:prstGeom>
          <a:noFill/>
        </p:spPr>
        <p:txBody>
          <a:bodyPr wrap="square" rtlCol="0">
            <a:spAutoFit/>
          </a:bodyPr>
          <a:lstStyle/>
          <a:p>
            <a:r>
              <a:rPr lang="it-IT" sz="2000" b="1" dirty="0">
                <a:solidFill>
                  <a:srgbClr val="333333"/>
                </a:solidFill>
              </a:rPr>
              <a:t>“A </a:t>
            </a:r>
            <a:r>
              <a:rPr lang="it-IT" sz="2000" b="1" dirty="0" err="1">
                <a:solidFill>
                  <a:srgbClr val="333333"/>
                </a:solidFill>
              </a:rPr>
              <a:t>Portuguesa</a:t>
            </a:r>
            <a:r>
              <a:rPr lang="it-IT" sz="2000" b="1" dirty="0">
                <a:solidFill>
                  <a:srgbClr val="333333"/>
                </a:solidFill>
              </a:rPr>
              <a:t>” (che in italiano significa letteralmente “La portoghese”) è l’inno nazionale del Portogallo: è stato adottato ufficialmente come inno nazionale nel 1911, in corrispondenza della nascita della Repubblica. La sua composizione risale all’ultimo decennio del 19esimo secolo: il testo è stato scritto da Henrique Lopes de </a:t>
            </a:r>
            <a:r>
              <a:rPr lang="it-IT" sz="2000" b="1" dirty="0" err="1">
                <a:solidFill>
                  <a:srgbClr val="333333"/>
                </a:solidFill>
              </a:rPr>
              <a:t>Mendonça</a:t>
            </a:r>
            <a:r>
              <a:rPr lang="it-IT" sz="2000" b="1" dirty="0">
                <a:solidFill>
                  <a:srgbClr val="333333"/>
                </a:solidFill>
              </a:rPr>
              <a:t>, la partitura da Alfredo </a:t>
            </a:r>
            <a:r>
              <a:rPr lang="it-IT" sz="2000" b="1" dirty="0" err="1">
                <a:solidFill>
                  <a:srgbClr val="333333"/>
                </a:solidFill>
              </a:rPr>
              <a:t>Keil</a:t>
            </a:r>
            <a:r>
              <a:rPr lang="it-IT" sz="2000" b="1" dirty="0" smtClean="0">
                <a:solidFill>
                  <a:srgbClr val="333333"/>
                </a:solidFill>
              </a:rPr>
              <a:t>.</a:t>
            </a:r>
          </a:p>
          <a:p>
            <a:endParaRPr lang="it-IT" sz="2000" b="1" dirty="0"/>
          </a:p>
        </p:txBody>
      </p:sp>
    </p:spTree>
    <p:extLst>
      <p:ext uri="{BB962C8B-B14F-4D97-AF65-F5344CB8AC3E}">
        <p14:creationId xmlns:p14="http://schemas.microsoft.com/office/powerpoint/2010/main" val="9353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tente\Desktop\REPUBBLICA-CE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164" y="4077072"/>
            <a:ext cx="4305300" cy="25980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5" y="4417531"/>
            <a:ext cx="4608511" cy="224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p:txBody>
          <a:bodyPr/>
          <a:lstStyle/>
          <a:p>
            <a:r>
              <a:rPr lang="it-IT" dirty="0" err="1"/>
              <a:t>Kde</a:t>
            </a:r>
            <a:r>
              <a:rPr lang="it-IT" dirty="0"/>
              <a:t> </a:t>
            </a:r>
            <a:r>
              <a:rPr lang="it-IT" dirty="0" err="1"/>
              <a:t>domov</a:t>
            </a:r>
            <a:r>
              <a:rPr lang="it-IT" dirty="0"/>
              <a:t> </a:t>
            </a:r>
            <a:r>
              <a:rPr lang="it-IT" dirty="0" err="1"/>
              <a:t>můj</a:t>
            </a:r>
            <a:endParaRPr lang="it-IT" dirty="0"/>
          </a:p>
        </p:txBody>
      </p:sp>
      <p:sp>
        <p:nvSpPr>
          <p:cNvPr id="4" name="CasellaDiTesto 3"/>
          <p:cNvSpPr txBox="1"/>
          <p:nvPr/>
        </p:nvSpPr>
        <p:spPr>
          <a:xfrm>
            <a:off x="323528" y="2170762"/>
            <a:ext cx="8786936" cy="2246769"/>
          </a:xfrm>
          <a:prstGeom prst="rect">
            <a:avLst/>
          </a:prstGeom>
          <a:noFill/>
        </p:spPr>
        <p:txBody>
          <a:bodyPr wrap="square" rtlCol="0">
            <a:spAutoFit/>
          </a:bodyPr>
          <a:lstStyle/>
          <a:p>
            <a:r>
              <a:rPr lang="it-IT" sz="2000" b="1" dirty="0"/>
              <a:t>L’inno nazionale della Repubblica Ceca è </a:t>
            </a:r>
            <a:r>
              <a:rPr lang="it-IT" sz="2000" b="1" dirty="0" err="1"/>
              <a:t>Kde</a:t>
            </a:r>
            <a:r>
              <a:rPr lang="it-IT" sz="2000" b="1" dirty="0"/>
              <a:t> </a:t>
            </a:r>
            <a:r>
              <a:rPr lang="it-IT" sz="2000" b="1" dirty="0" err="1"/>
              <a:t>domov</a:t>
            </a:r>
            <a:r>
              <a:rPr lang="it-IT" sz="2000" b="1" dirty="0"/>
              <a:t> </a:t>
            </a:r>
            <a:r>
              <a:rPr lang="it-IT" sz="2000" b="1" dirty="0" err="1"/>
              <a:t>muj</a:t>
            </a:r>
            <a:r>
              <a:rPr lang="it-IT" sz="2000" b="1" dirty="0"/>
              <a:t>?, in italiano “Dov’è la mia casa?”. Prima della divisione dalla Slovacchia, l’inno Ceco formava la prima parte di quello della vecchia Cecoslovacchia, mentre l’attuale inno slovacco era la seconda. La sua musica fu scritta dal compositore </a:t>
            </a:r>
            <a:r>
              <a:rPr lang="it-IT" sz="2000" b="1" dirty="0" err="1"/>
              <a:t>František</a:t>
            </a:r>
            <a:r>
              <a:rPr lang="it-IT" sz="2000" b="1" dirty="0"/>
              <a:t> </a:t>
            </a:r>
            <a:r>
              <a:rPr lang="it-IT" sz="2000" b="1" dirty="0" err="1"/>
              <a:t>Škroup</a:t>
            </a:r>
            <a:r>
              <a:rPr lang="it-IT" sz="2000" b="1" dirty="0"/>
              <a:t> (1801-1862) e dal drammaturgo Josef </a:t>
            </a:r>
            <a:r>
              <a:rPr lang="it-IT" sz="2000" b="1" dirty="0" err="1"/>
              <a:t>Kajetán</a:t>
            </a:r>
            <a:r>
              <a:rPr lang="it-IT" sz="2000" b="1" dirty="0"/>
              <a:t> </a:t>
            </a:r>
            <a:r>
              <a:rPr lang="it-IT" sz="2000" b="1" dirty="0" err="1"/>
              <a:t>Tyl</a:t>
            </a:r>
            <a:r>
              <a:rPr lang="it-IT" sz="2000" b="1" dirty="0"/>
              <a:t> (1808-1856) come parte dell'operetta </a:t>
            </a:r>
            <a:r>
              <a:rPr lang="it-IT" sz="2000" b="1" dirty="0" err="1"/>
              <a:t>Fidlovačka</a:t>
            </a:r>
            <a:r>
              <a:rPr lang="it-IT" sz="2000" b="1" dirty="0"/>
              <a:t> </a:t>
            </a:r>
            <a:r>
              <a:rPr lang="it-IT" sz="2000" b="1" dirty="0" err="1"/>
              <a:t>aneb</a:t>
            </a:r>
            <a:r>
              <a:rPr lang="it-IT" sz="2000" b="1" dirty="0"/>
              <a:t> </a:t>
            </a:r>
            <a:r>
              <a:rPr lang="it-IT" sz="2000" b="1" dirty="0" err="1"/>
              <a:t>žádný</a:t>
            </a:r>
            <a:r>
              <a:rPr lang="it-IT" sz="2000" b="1" dirty="0"/>
              <a:t> </a:t>
            </a:r>
            <a:r>
              <a:rPr lang="it-IT" sz="2000" b="1" dirty="0" err="1"/>
              <a:t>hněv</a:t>
            </a:r>
            <a:r>
              <a:rPr lang="it-IT" sz="2000" b="1" dirty="0"/>
              <a:t> a </a:t>
            </a:r>
            <a:r>
              <a:rPr lang="it-IT" sz="2000" b="1" dirty="0" err="1"/>
              <a:t>žádná</a:t>
            </a:r>
            <a:r>
              <a:rPr lang="it-IT" sz="2000" b="1" dirty="0"/>
              <a:t> </a:t>
            </a:r>
            <a:r>
              <a:rPr lang="it-IT" sz="2000" b="1" dirty="0" err="1"/>
              <a:t>rvačka</a:t>
            </a:r>
            <a:r>
              <a:rPr lang="it-IT" sz="2000" b="1" dirty="0"/>
              <a:t> (</a:t>
            </a:r>
            <a:r>
              <a:rPr lang="it-IT" sz="2000" b="1" dirty="0" err="1"/>
              <a:t>Fidlovačka</a:t>
            </a:r>
            <a:r>
              <a:rPr lang="it-IT" sz="2000" b="1" dirty="0"/>
              <a:t>, ovvero niente rabbia e niente lotta</a:t>
            </a:r>
            <a:r>
              <a:rPr lang="it-IT" sz="2000" b="1" dirty="0" smtClean="0"/>
              <a:t>).</a:t>
            </a:r>
            <a:endParaRPr lang="it-IT" sz="2000" b="1" dirty="0"/>
          </a:p>
        </p:txBody>
      </p:sp>
    </p:spTree>
    <p:extLst>
      <p:ext uri="{BB962C8B-B14F-4D97-AF65-F5344CB8AC3E}">
        <p14:creationId xmlns:p14="http://schemas.microsoft.com/office/powerpoint/2010/main" val="3364678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93096"/>
            <a:ext cx="421005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rcRect/>
          <a:stretch>
            <a:fillRect/>
          </a:stretch>
        </p:blipFill>
        <p:spPr bwMode="auto">
          <a:xfrm>
            <a:off x="-10763" y="3911383"/>
            <a:ext cx="4349677"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p:txBody>
          <a:bodyPr>
            <a:normAutofit fontScale="90000"/>
          </a:bodyPr>
          <a:lstStyle/>
          <a:p>
            <a:r>
              <a:rPr lang="it-IT" dirty="0" smtClean="0"/>
              <a:t>«Inno alla Gioia»</a:t>
            </a:r>
            <a:br>
              <a:rPr lang="it-IT" dirty="0" smtClean="0"/>
            </a:br>
            <a:r>
              <a:rPr lang="it-IT" dirty="0" smtClean="0"/>
              <a:t>Inno europeo</a:t>
            </a:r>
            <a:endParaRPr lang="it-IT" dirty="0"/>
          </a:p>
        </p:txBody>
      </p:sp>
      <p:sp>
        <p:nvSpPr>
          <p:cNvPr id="4" name="CasellaDiTesto 3"/>
          <p:cNvSpPr txBox="1"/>
          <p:nvPr/>
        </p:nvSpPr>
        <p:spPr>
          <a:xfrm>
            <a:off x="467544" y="1988840"/>
            <a:ext cx="8568952" cy="2862322"/>
          </a:xfrm>
          <a:prstGeom prst="rect">
            <a:avLst/>
          </a:prstGeom>
          <a:noFill/>
        </p:spPr>
        <p:txBody>
          <a:bodyPr wrap="square" rtlCol="0">
            <a:spAutoFit/>
          </a:bodyPr>
          <a:lstStyle/>
          <a:p>
            <a:r>
              <a:rPr lang="it-IT" dirty="0"/>
              <a:t>L'inno fu adottato nel 1972 dal Consiglio </a:t>
            </a:r>
            <a:r>
              <a:rPr lang="it-IT" dirty="0" smtClean="0"/>
              <a:t>d'Europa, </a:t>
            </a:r>
            <a:r>
              <a:rPr lang="it-IT" dirty="0"/>
              <a:t>in quanto "senza parole, con il linguaggio universale della musica, questo inno esprime gli ideali di libertà, pace e solidarietà perseguiti dall'Europa". </a:t>
            </a:r>
            <a:r>
              <a:rPr lang="it-IT" dirty="0" smtClean="0"/>
              <a:t>Questa </a:t>
            </a:r>
            <a:r>
              <a:rPr lang="it-IT" dirty="0"/>
              <a:t>vicenda nasconde una storia </a:t>
            </a:r>
            <a:r>
              <a:rPr lang="it-IT" dirty="0" smtClean="0"/>
              <a:t>ambigua: in </a:t>
            </a:r>
            <a:r>
              <a:rPr lang="it-IT" dirty="0"/>
              <a:t>origine, nell'anno 1971, venne bandito un concorso per l'inno europeo. Ad un certo punto nella vicenda si inserì Karajan, proponendo la musica di Beethoven, il che sottintendeva che con la sua Filarmonica di Berlino si sarebbero potute realizzare incisioni discografiche. Il Consiglio d'Europa, venuto a conoscenza della proposta, considerando anche l'oggettiva difficoltà di giudicare più di 2.000 partiture e visti i nomi celebri di Beethoven, Karajan e dell'Orchestra berlinese, annullò il concorso ed aderì alla proposta.</a:t>
            </a:r>
          </a:p>
        </p:txBody>
      </p:sp>
    </p:spTree>
    <p:extLst>
      <p:ext uri="{BB962C8B-B14F-4D97-AF65-F5344CB8AC3E}">
        <p14:creationId xmlns:p14="http://schemas.microsoft.com/office/powerpoint/2010/main" val="2616871488"/>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nde">
  <a:themeElements>
    <a:clrScheme name="Ond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nd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nde">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128</TotalTime>
  <Words>414</Words>
  <Application>Microsoft Office PowerPoint</Application>
  <PresentationFormat>Presentazione su schermo (4:3)</PresentationFormat>
  <Paragraphs>16</Paragraphs>
  <Slides>5</Slides>
  <Notes>1</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Onde</vt:lpstr>
      <vt:lpstr>Erasmus+ KA 122  Seasonal@Glocal                                                                                                    Mobilità per l'apprendimento individuale                                                                                   FINANZIATO DALLA COMUNITA' EUROPEA  CODICE PROGETTO: 2021-1-IT02-KA122-SCH-000013562</vt:lpstr>
      <vt:lpstr>Il Canto degli Italiani</vt:lpstr>
      <vt:lpstr>A Portuguesa</vt:lpstr>
      <vt:lpstr>Kde domov můj</vt:lpstr>
      <vt:lpstr>«Inno alla Gioia» Inno europeo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KA 122  Seasonal@Glocal                                                                                                    Mobilità per l'apprendimento individuale                                                                                   FINANZIATO DALLA COMUNITA' EUROPEACODICE PROGETTO: 2021-1-IT02-KA122-SCH-000013562</dc:title>
  <dc:creator>Utente</dc:creator>
  <cp:lastModifiedBy>Utente</cp:lastModifiedBy>
  <cp:revision>16</cp:revision>
  <dcterms:created xsi:type="dcterms:W3CDTF">2022-03-23T19:51:46Z</dcterms:created>
  <dcterms:modified xsi:type="dcterms:W3CDTF">2022-03-24T13:04:35Z</dcterms:modified>
</cp:coreProperties>
</file>